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7"/>
  </p:notesMasterIdLst>
  <p:handoutMasterIdLst>
    <p:handoutMasterId r:id="rId28"/>
  </p:handoutMasterIdLst>
  <p:sldIdLst>
    <p:sldId id="303" r:id="rId2"/>
    <p:sldId id="408" r:id="rId3"/>
    <p:sldId id="406" r:id="rId4"/>
    <p:sldId id="326" r:id="rId5"/>
    <p:sldId id="258" r:id="rId6"/>
    <p:sldId id="264" r:id="rId7"/>
    <p:sldId id="328" r:id="rId8"/>
    <p:sldId id="348" r:id="rId9"/>
    <p:sldId id="329" r:id="rId10"/>
    <p:sldId id="330" r:id="rId11"/>
    <p:sldId id="331" r:id="rId12"/>
    <p:sldId id="332" r:id="rId13"/>
    <p:sldId id="349" r:id="rId14"/>
    <p:sldId id="334" r:id="rId15"/>
    <p:sldId id="335" r:id="rId16"/>
    <p:sldId id="336" r:id="rId17"/>
    <p:sldId id="337" r:id="rId18"/>
    <p:sldId id="338" r:id="rId19"/>
    <p:sldId id="350" r:id="rId20"/>
    <p:sldId id="340" r:id="rId21"/>
    <p:sldId id="341" r:id="rId22"/>
    <p:sldId id="351" r:id="rId23"/>
    <p:sldId id="352" r:id="rId24"/>
    <p:sldId id="344" r:id="rId25"/>
    <p:sldId id="35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8DD5"/>
    <a:srgbClr val="8DB4E2"/>
    <a:srgbClr val="92B573"/>
    <a:srgbClr val="D3908F"/>
    <a:srgbClr val="FF0000"/>
    <a:srgbClr val="E0524A"/>
    <a:srgbClr val="75B6E5"/>
    <a:srgbClr val="8DB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70438"/>
  </p:normalViewPr>
  <p:slideViewPr>
    <p:cSldViewPr snapToGrid="0" snapToObjects="1">
      <p:cViewPr varScale="1">
        <p:scale>
          <a:sx n="99" d="100"/>
          <a:sy n="99" d="100"/>
        </p:scale>
        <p:origin x="2256" y="184"/>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9/18/21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2.png>
</file>

<file path=ppt/media/image13.png>
</file>

<file path=ppt/media/image14.png>
</file>

<file path=ppt/media/image15.png>
</file>

<file path=ppt/media/image16.tiff>
</file>

<file path=ppt/media/image2.png>
</file>

<file path=ppt/media/image3.png>
</file>

<file path=ppt/media/image4.png>
</file>

<file path=ppt/media/image5.png>
</file>

<file path=ppt/media/image6.png>
</file>

<file path=ppt/media/image7.tiff>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9/18/21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ym typeface="Wingdings" pitchFamily="2" charset="2"/>
              </a:rPr>
              <a:t>Greetings everyone.</a:t>
            </a:r>
          </a:p>
          <a:p>
            <a:endParaRPr lang="en-US" dirty="0">
              <a:sym typeface="Wingdings" pitchFamily="2" charset="2"/>
            </a:endParaRPr>
          </a:p>
          <a:p>
            <a:r>
              <a:rPr lang="en-US" dirty="0">
                <a:sym typeface="Wingdings" pitchFamily="2" charset="2"/>
              </a:rPr>
              <a:t>In this session we are going to cover an introduction to R, </a:t>
            </a:r>
            <a:r>
              <a:rPr lang="en-US" dirty="0" err="1">
                <a:sym typeface="Wingdings" pitchFamily="2" charset="2"/>
              </a:rPr>
              <a:t>Rstudio</a:t>
            </a:r>
            <a:r>
              <a:rPr lang="en-US" dirty="0">
                <a:sym typeface="Wingdings" pitchFamily="2" charset="2"/>
              </a:rPr>
              <a:t>, and R Markdown.</a:t>
            </a: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a:t>
            </a:r>
            <a:r>
              <a:rPr lang="en-US" baseline="0" dirty="0"/>
              <a:t> many different summary functions.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29093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2 distinct </a:t>
            </a:r>
            <a:r>
              <a:rPr lang="en-US" baseline="0" dirty="0" err="1"/>
              <a:t>patient_id’s</a:t>
            </a:r>
            <a:r>
              <a:rPr lang="en-US" baseline="0" dirty="0"/>
              <a:t>.</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 CHECK IN: ?too fast or slow? **</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2902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mean was</a:t>
            </a:r>
            <a:r>
              <a:rPr lang="en-US" baseline="0" dirty="0"/>
              <a:t> a special case, because it can be calculated using </a:t>
            </a:r>
            <a:r>
              <a:rPr lang="en-US" i="1" baseline="0" dirty="0"/>
              <a:t>summarize</a:t>
            </a:r>
            <a:r>
              <a:rPr lang="en-US" i="0" baseline="0" dirty="0"/>
              <a:t> and not explicitly knowing which order is from which patient. But, to calculate the median (find the mid-point of the observations), we need to be able to assess each patient’s observations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2504106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Group_by</a:t>
            </a:r>
            <a:r>
              <a:rPr lang="en-US" dirty="0"/>
              <a:t> is a challenging</a:t>
            </a:r>
            <a:r>
              <a:rPr lang="en-US" baseline="0" dirty="0"/>
              <a:t> function to master, but </a:t>
            </a:r>
            <a:r>
              <a:rPr lang="en-US" b="1" baseline="0" dirty="0"/>
              <a:t>extremely</a:t>
            </a:r>
            <a:r>
              <a:rPr lang="en-US" baseline="0" dirty="0"/>
              <a:t> powerful. It is one of those tools that once you understand how to use, you cannot possibly go back to live without it.</a:t>
            </a:r>
          </a:p>
          <a:p>
            <a:endParaRPr lang="en-US" baseline="0" dirty="0"/>
          </a:p>
          <a:p>
            <a:r>
              <a:rPr lang="en-US" baseline="0" dirty="0"/>
              <a:t>The idea is simple. I have one big data frame and I want to break the observations up into several groups. Then, I’m going to “look at” those groups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1050883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35250431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102 groups. Inherently, this means there are 102 distinct `</a:t>
            </a:r>
            <a:r>
              <a:rPr lang="en-US" baseline="0" dirty="0" err="1"/>
              <a:t>pan_day`’s</a:t>
            </a:r>
            <a:r>
              <a:rPr lang="en-US" baseline="0" dirty="0"/>
              <a:t>. Some of these groups will have a single observation. Many of these groups will have more than one observation.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3761408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2,526 groups. Inherently, this means there are 2,526 distinct combinations of `</a:t>
            </a:r>
            <a:r>
              <a:rPr lang="en-US" baseline="0" dirty="0" err="1"/>
              <a:t>pan_day</a:t>
            </a:r>
            <a:r>
              <a:rPr lang="en-US" baseline="0" dirty="0"/>
              <a:t>` and `</a:t>
            </a:r>
            <a:r>
              <a:rPr lang="en-US" baseline="0" dirty="0" err="1"/>
              <a:t>clinic_name</a:t>
            </a:r>
            <a:r>
              <a:rPr lang="en-US" baseline="0" dirty="0"/>
              <a:t>`. Some of these groups will have a single observation. Many of these groups will have more than one observation. Also, not all theoretical combinations of `</a:t>
            </a:r>
            <a:r>
              <a:rPr lang="en-US" baseline="0" dirty="0" err="1"/>
              <a:t>pan_day</a:t>
            </a:r>
            <a:r>
              <a:rPr lang="en-US" baseline="0" dirty="0"/>
              <a:t>` and `</a:t>
            </a:r>
            <a:r>
              <a:rPr lang="en-US" baseline="0" dirty="0" err="1"/>
              <a:t>clinic_name</a:t>
            </a:r>
            <a:r>
              <a:rPr lang="en-US" baseline="0" dirty="0"/>
              <a:t>` exist; only 2,526 such combinations exist.</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1128473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we can apply </a:t>
            </a:r>
            <a:r>
              <a:rPr lang="en-US" i="1" dirty="0"/>
              <a:t>summarize()</a:t>
            </a:r>
            <a:r>
              <a:rPr lang="en-US" dirty="0"/>
              <a:t> to a full data</a:t>
            </a:r>
            <a:r>
              <a:rPr lang="en-US" baseline="0" dirty="0"/>
              <a:t> frame, we can apply </a:t>
            </a:r>
            <a:r>
              <a:rPr lang="en-US" i="1" baseline="0" dirty="0"/>
              <a:t>summarize()</a:t>
            </a:r>
            <a:r>
              <a:rPr lang="en-US" i="0" baseline="0" dirty="0"/>
              <a:t> to each group separately.</a:t>
            </a:r>
            <a:endParaRPr lang="en-US" i="0" dirty="0"/>
          </a:p>
        </p:txBody>
      </p:sp>
      <p:sp>
        <p:nvSpPr>
          <p:cNvPr id="4" name="Slide Number Placeholder 3"/>
          <p:cNvSpPr>
            <a:spLocks noGrp="1"/>
          </p:cNvSpPr>
          <p:nvPr>
            <p:ph type="sldNum" sz="quarter" idx="10"/>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1672126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summarize() without </a:t>
            </a:r>
            <a:r>
              <a:rPr lang="en-US" dirty="0" err="1"/>
              <a:t>group_by</a:t>
            </a:r>
            <a:r>
              <a:rPr lang="en-US" dirty="0"/>
              <a:t>() we can count how many total rows there are.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0920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Adding </a:t>
            </a:r>
            <a:r>
              <a:rPr lang="en-US" dirty="0" err="1"/>
              <a:t>group_by</a:t>
            </a:r>
            <a:r>
              <a:rPr lang="en-US" dirty="0"/>
              <a:t>(), we count how many rows there are for each `</a:t>
            </a:r>
            <a:r>
              <a:rPr lang="en-US" dirty="0" err="1"/>
              <a:t>pan_day</a:t>
            </a:r>
            <a:r>
              <a:rPr lang="en-US" dirty="0"/>
              <a:t>`</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571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new schedule slide</a:t>
            </a:r>
          </a:p>
        </p:txBody>
      </p:sp>
    </p:spTree>
    <p:extLst>
      <p:ext uri="{BB962C8B-B14F-4D97-AF65-F5344CB8AC3E}">
        <p14:creationId xmlns:p14="http://schemas.microsoft.com/office/powerpoint/2010/main" val="4249883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mins</a:t>
            </a:r>
          </a:p>
        </p:txBody>
      </p:sp>
      <p:sp>
        <p:nvSpPr>
          <p:cNvPr id="4" name="Slide Number Placeholder 3"/>
          <p:cNvSpPr>
            <a:spLocks noGrp="1"/>
          </p:cNvSpPr>
          <p:nvPr>
            <p:ph type="sldNum" sz="quarter" idx="10"/>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694842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Number of tests per day. Points for each day. Curve as smoothed point estimate (blue line) and confidence interval (dark gray shading), calculated using local polynomial regression (loess) with default settings.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136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reconcile goals </a:t>
            </a:r>
            <a:r>
              <a:rPr lang="en-US"/>
              <a:t>and objectives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2648508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focus on modeling. But, in the process,</a:t>
            </a:r>
            <a:r>
              <a:rPr lang="en-US" baseline="0" dirty="0"/>
              <a:t> we will do a lot more data transformation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407879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Apply a function</a:t>
            </a:r>
            <a:r>
              <a:rPr lang="en-US" baseline="0" dirty="0"/>
              <a:t> (or functions)</a:t>
            </a:r>
            <a:r>
              <a:rPr lang="en-US" dirty="0"/>
              <a:t> to all observations of a variable and return a single value, or summary.</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394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090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Note, that to simplify the data frame, we first will select 2 variables and include the first 4 observations.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
            </a:r>
            <a:r>
              <a:rPr lang="en-US" baseline="0" dirty="0"/>
              <a:t> returns the number of observations or rows for a data frame. </a:t>
            </a:r>
          </a:p>
          <a:p>
            <a:pPr marL="0" lvl="0" indent="0" algn="l" rtl="0">
              <a:spcBef>
                <a:spcPts val="0"/>
              </a:spcBef>
              <a:spcAft>
                <a:spcPts val="0"/>
              </a:spcAft>
              <a:buNone/>
            </a:pPr>
            <a:endParaRPr lang="en-US" baseline="0"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6753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845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mins</a:t>
            </a:r>
          </a:p>
        </p:txBody>
      </p:sp>
      <p:sp>
        <p:nvSpPr>
          <p:cNvPr id="4" name="Slide Number Placeholder 3"/>
          <p:cNvSpPr>
            <a:spLocks noGrp="1"/>
          </p:cNvSpPr>
          <p:nvPr>
            <p:ph type="sldNum" sz="quarter" idx="5"/>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64753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4CD6EC9-350B-7044-B5F0-8DCF21610B34}"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F2FA98B-EA5F-714E-A794-F1873AF6F273}"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21A48A3E-C0E7-224D-8307-E096DE5D56AC}"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AC7F2C-1188-B142-BB61-171D6120330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0074-8971-E04D-9BC0-BE45F9FDAB7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EB8C1-84C2-8646-8732-51338E926D44}"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F1DE77-30E9-3F4D-BBA5-9B6AB79190B6}"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7EBE-1DB2-E74E-9C44-79AC52ED10C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4420" b="0" i="0">
                <a:solidFill>
                  <a:srgbClr val="00549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C24838CF-CBF1-4447-82E7-DAC39F50D634}" type="datetime1">
              <a:rPr lang="en-US" smtClean="0"/>
              <a:t>9/18/21</a:t>
            </a:fld>
            <a:endParaRPr/>
          </a:p>
        </p:txBody>
      </p:sp>
      <p:sp>
        <p:nvSpPr>
          <p:cNvPr id="27" name="Google Shape;27;p4"/>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705448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33664DC-9917-D640-9945-1A214E394308}" type="datetime1">
              <a:rPr lang="en-US" smtClean="0"/>
              <a:t>9/18/21</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23820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42AE76-ADD2-C54F-A619-039722557B0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6EF16A-3B61-9E4F-9E1F-EB5DF7E46F0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A15ECA-FE03-EB4F-9287-38F194A60F5A}"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440FEB-939C-6D4F-AA90-A288EC45062B}"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E799EA-DDAD-854E-A05A-18B120B5A28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F81D07-0F0E-C944-8AC9-C81607AC64B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79F5013B-1C83-744C-AE64-CBAFADC9E8F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19A642-2C89-DA4A-A5A6-140F44AFA833}"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Grouping and Summarizing Data</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Joseph Rudolf</a:t>
            </a:r>
          </a:p>
          <a:p>
            <a:r>
              <a:rPr lang="en-US" sz="3200" dirty="0"/>
              <a:t>AACC 2021</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5619559" y="4854523"/>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319213"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53598196"/>
              </p:ext>
            </p:extLst>
          </p:nvPr>
        </p:nvGraphicFramePr>
        <p:xfrm>
          <a:off x="8370605"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3</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216193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2185214"/>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4" name="Rounded Rectangular Callout 2"/>
          <p:cNvSpPr/>
          <p:nvPr/>
        </p:nvSpPr>
        <p:spPr>
          <a:xfrm rot="10800000" flipH="1">
            <a:off x="7336211" y="925131"/>
            <a:ext cx="2894275" cy="3019345"/>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7336211" y="1289074"/>
            <a:ext cx="292125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of distinct values</a:t>
            </a:r>
            <a:endParaRPr sz="2062" dirty="0">
              <a:solidFill>
                <a:schemeClr val="bg1"/>
              </a:solidFill>
              <a:latin typeface="Calibri"/>
              <a:ea typeface="Calibri"/>
              <a:cs typeface="Calibri"/>
              <a:sym typeface="Calibri"/>
            </a:endParaRPr>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extLst>
              <p:ext uri="{D42A27DB-BD31-4B8C-83A1-F6EECF244321}">
                <p14:modId xmlns:p14="http://schemas.microsoft.com/office/powerpoint/2010/main" val="3788258448"/>
              </p:ext>
            </p:extLst>
          </p:nvPr>
        </p:nvGraphicFramePr>
        <p:xfrm>
          <a:off x="1646781" y="447693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6949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1024128" y="2238375"/>
            <a:ext cx="9720072" cy="3998652"/>
          </a:xfrm>
        </p:spPr>
        <p:txBody>
          <a:bodyPr>
            <a:normAutofit fontScale="92500"/>
          </a:bodyPr>
          <a:lstStyle/>
          <a:p>
            <a:r>
              <a:rPr lang="en-US" dirty="0"/>
              <a:t>- Open “05 – </a:t>
            </a:r>
            <a:r>
              <a:rPr lang="en-US" dirty="0" err="1"/>
              <a:t>Stats.Rmd</a:t>
            </a:r>
            <a:r>
              <a:rPr lang="en-US" dirty="0"/>
              <a:t>”</a:t>
            </a:r>
          </a:p>
          <a:p>
            <a:r>
              <a:rPr lang="en-US" dirty="0"/>
              <a:t>- Run the setup chunk</a:t>
            </a:r>
          </a:p>
          <a:p>
            <a:r>
              <a:rPr lang="en-US" dirty="0"/>
              <a:t>- Fill-in gaps to calculate: </a:t>
            </a:r>
          </a:p>
          <a:p>
            <a:r>
              <a:rPr lang="en-US" dirty="0"/>
              <a:t>  a) Mean count of orders per `</a:t>
            </a:r>
            <a:r>
              <a:rPr lang="en-US" dirty="0" err="1"/>
              <a:t>pan_day</a:t>
            </a:r>
            <a:r>
              <a:rPr lang="en-US" dirty="0"/>
              <a:t>`</a:t>
            </a:r>
          </a:p>
          <a:p>
            <a:r>
              <a:rPr lang="en-US" dirty="0"/>
              <a:t>  b) Mean count of orders per clinic</a:t>
            </a:r>
          </a:p>
        </p:txBody>
      </p:sp>
    </p:spTree>
    <p:extLst>
      <p:ext uri="{BB962C8B-B14F-4D97-AF65-F5344CB8AC3E}">
        <p14:creationId xmlns:p14="http://schemas.microsoft.com/office/powerpoint/2010/main" val="1878315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31769" y="199102"/>
            <a:ext cx="8466829" cy="6459794"/>
          </a:xfrm>
          <a:prstGeom prst="rect">
            <a:avLst/>
          </a:prstGeom>
        </p:spPr>
      </p:pic>
      <p:pic>
        <p:nvPicPr>
          <p:cNvPr id="3" name="Picture 2"/>
          <p:cNvPicPr>
            <a:picLocks noChangeAspect="1"/>
          </p:cNvPicPr>
          <p:nvPr/>
        </p:nvPicPr>
        <p:blipFill>
          <a:blip r:embed="rId4"/>
          <a:stretch>
            <a:fillRect/>
          </a:stretch>
        </p:blipFill>
        <p:spPr>
          <a:xfrm>
            <a:off x="655682" y="1020403"/>
            <a:ext cx="3152173" cy="5373022"/>
          </a:xfrm>
          <a:prstGeom prst="rect">
            <a:avLst/>
          </a:prstGeom>
          <a:ln w="28575">
            <a:solidFill>
              <a:schemeClr val="tx1"/>
            </a:solidFill>
          </a:ln>
          <a:effectLst>
            <a:outerShdw blurRad="50800" dist="38100" dir="2700000" algn="tl" rotWithShape="0">
              <a:prstClr val="black">
                <a:alpha val="40000"/>
              </a:prstClr>
            </a:outerShdw>
          </a:effectLst>
        </p:spPr>
      </p:pic>
      <p:sp>
        <p:nvSpPr>
          <p:cNvPr id="5" name="Rectangle 4"/>
          <p:cNvSpPr/>
          <p:nvPr/>
        </p:nvSpPr>
        <p:spPr>
          <a:xfrm>
            <a:off x="4336026" y="1622323"/>
            <a:ext cx="1858297" cy="2920180"/>
          </a:xfrm>
          <a:prstGeom prst="rect">
            <a:avLst/>
          </a:prstGeom>
          <a:solidFill>
            <a:schemeClr val="dk1">
              <a:alpha val="5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rapezoid 5"/>
          <p:cNvSpPr/>
          <p:nvPr/>
        </p:nvSpPr>
        <p:spPr>
          <a:xfrm rot="5400000">
            <a:off x="2323261" y="2522364"/>
            <a:ext cx="5368414" cy="2373712"/>
          </a:xfrm>
          <a:custGeom>
            <a:avLst/>
            <a:gdLst>
              <a:gd name="connsiteX0" fmla="*/ 0 w 5368414"/>
              <a:gd name="connsiteY0" fmla="*/ 2373711 h 2373711"/>
              <a:gd name="connsiteX1" fmla="*/ 593428 w 5368414"/>
              <a:gd name="connsiteY1" fmla="*/ 0 h 2373711"/>
              <a:gd name="connsiteX2" fmla="*/ 4774986 w 5368414"/>
              <a:gd name="connsiteY2" fmla="*/ 0 h 2373711"/>
              <a:gd name="connsiteX3" fmla="*/ 5368414 w 5368414"/>
              <a:gd name="connsiteY3" fmla="*/ 2373711 h 2373711"/>
              <a:gd name="connsiteX4" fmla="*/ 0 w 5368414"/>
              <a:gd name="connsiteY4" fmla="*/ 2373711 h 2373711"/>
              <a:gd name="connsiteX0" fmla="*/ 0 w 5368414"/>
              <a:gd name="connsiteY0" fmla="*/ 2373712 h 2373712"/>
              <a:gd name="connsiteX1" fmla="*/ 593428 w 5368414"/>
              <a:gd name="connsiteY1" fmla="*/ 1 h 2373712"/>
              <a:gd name="connsiteX2" fmla="*/ 3498638 w 5368414"/>
              <a:gd name="connsiteY2" fmla="*/ 0 h 2373712"/>
              <a:gd name="connsiteX3" fmla="*/ 5368414 w 5368414"/>
              <a:gd name="connsiteY3" fmla="*/ 2373712 h 2373712"/>
              <a:gd name="connsiteX4" fmla="*/ 0 w 5368414"/>
              <a:gd name="connsiteY4" fmla="*/ 2373712 h 2373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8414" h="2373712">
                <a:moveTo>
                  <a:pt x="0" y="2373712"/>
                </a:moveTo>
                <a:lnTo>
                  <a:pt x="593428" y="1"/>
                </a:lnTo>
                <a:lnTo>
                  <a:pt x="3498638" y="0"/>
                </a:lnTo>
                <a:lnTo>
                  <a:pt x="5368414" y="2373712"/>
                </a:lnTo>
                <a:lnTo>
                  <a:pt x="0" y="2373712"/>
                </a:lnTo>
                <a:close/>
              </a:path>
            </a:pathLst>
          </a:cu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6128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2280400"/>
          </a:xfrm>
          <a:prstGeom prst="rect">
            <a:avLst/>
          </a:prstGeom>
          <a:noFill/>
          <a:ln>
            <a:noFill/>
          </a:ln>
        </p:spPr>
        <p:txBody>
          <a:bodyPr spcFirstLastPara="1" wrap="square" lIns="0" tIns="6455" rIns="0" bIns="0" anchor="t" anchorCtr="0">
            <a:noAutofit/>
          </a:bodyPr>
          <a:lstStyle/>
          <a:p>
            <a:pPr marL="464003" indent="-457200">
              <a:buFont typeface="Arial" charset="0"/>
              <a:buChar char="•"/>
            </a:pP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Last pandemic day (in data)</a:t>
            </a:r>
            <a:br>
              <a:rPr lang="en-US" sz="2800" dirty="0">
                <a:latin typeface="Calibri"/>
                <a:ea typeface="Calibri"/>
                <a:cs typeface="Calibri"/>
                <a:sym typeface="Calibri"/>
              </a:rPr>
            </a:b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Median turnaround time</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4820294" cy="923330"/>
          </a:xfrm>
          <a:prstGeom prst="rect">
            <a:avLst/>
          </a:prstGeom>
          <a:noFill/>
        </p:spPr>
        <p:txBody>
          <a:bodyPr wrap="none" rtlCol="0">
            <a:spAutoFit/>
          </a:bodyPr>
          <a:lstStyle/>
          <a:p>
            <a:r>
              <a:rPr lang="en-US" sz="5400" dirty="0">
                <a:latin typeface="+mj-lt"/>
                <a:sym typeface="Calibri"/>
              </a:rPr>
              <a:t>summarize() examples</a:t>
            </a:r>
            <a:endParaRPr lang="en-US" sz="5400" dirty="0">
              <a:latin typeface="+mj-lt"/>
            </a:endParaRPr>
          </a:p>
        </p:txBody>
      </p:sp>
    </p:spTree>
    <p:extLst>
      <p:ext uri="{BB962C8B-B14F-4D97-AF65-F5344CB8AC3E}">
        <p14:creationId xmlns:p14="http://schemas.microsoft.com/office/powerpoint/2010/main" val="898396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#2</a:t>
            </a:r>
          </a:p>
        </p:txBody>
      </p:sp>
      <p:sp>
        <p:nvSpPr>
          <p:cNvPr id="7"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lstStyle/>
          <a:p>
            <a:pPr marL="0" indent="0">
              <a:buNone/>
            </a:pPr>
            <a:r>
              <a:rPr lang="en-US" u="sng" dirty="0"/>
              <a:t>Consider:</a:t>
            </a:r>
          </a:p>
          <a:p>
            <a:pPr marL="0" indent="0">
              <a:buNone/>
            </a:pPr>
            <a:r>
              <a:rPr lang="en-US" dirty="0"/>
              <a:t>How would you calculate the median number of orders per day?</a:t>
            </a:r>
          </a:p>
        </p:txBody>
      </p:sp>
      <p:pic>
        <p:nvPicPr>
          <p:cNvPr id="4" name="Picture 3"/>
          <p:cNvPicPr>
            <a:picLocks noChangeAspect="1"/>
          </p:cNvPicPr>
          <p:nvPr/>
        </p:nvPicPr>
        <p:blipFill>
          <a:blip r:embed="rId3"/>
          <a:stretch>
            <a:fillRect/>
          </a:stretch>
        </p:blipFill>
        <p:spPr>
          <a:xfrm>
            <a:off x="9398000" y="5194300"/>
            <a:ext cx="2692400" cy="1498600"/>
          </a:xfrm>
          <a:prstGeom prst="rect">
            <a:avLst/>
          </a:prstGeom>
        </p:spPr>
      </p:pic>
    </p:spTree>
    <p:extLst>
      <p:ext uri="{BB962C8B-B14F-4D97-AF65-F5344CB8AC3E}">
        <p14:creationId xmlns:p14="http://schemas.microsoft.com/office/powerpoint/2010/main" val="1093899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478047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oogle Shape;154;p18"/>
          <p:cNvGraphicFramePr/>
          <p:nvPr/>
        </p:nvGraphicFramePr>
        <p:xfrm>
          <a:off x="1629651" y="2861916"/>
          <a:ext cx="3622445"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5811233" y="2941197"/>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154;p18"/>
          <p:cNvGraphicFramePr/>
          <p:nvPr/>
        </p:nvGraphicFramePr>
        <p:xfrm>
          <a:off x="7218468" y="2552806"/>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bl>
          </a:graphicData>
        </a:graphic>
      </p:graphicFrame>
      <p:sp>
        <p:nvSpPr>
          <p:cNvPr id="7" name="TextBox 6"/>
          <p:cNvSpPr txBox="1"/>
          <p:nvPr/>
        </p:nvSpPr>
        <p:spPr>
          <a:xfrm>
            <a:off x="951213" y="686765"/>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9" name="Google Shape;154;p18"/>
          <p:cNvGraphicFramePr/>
          <p:nvPr/>
        </p:nvGraphicFramePr>
        <p:xfrm>
          <a:off x="7510605" y="3129289"/>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bl>
          </a:graphicData>
        </a:graphic>
      </p:graphicFrame>
      <p:graphicFrame>
        <p:nvGraphicFramePr>
          <p:cNvPr id="10" name="Google Shape;154;p18"/>
          <p:cNvGraphicFramePr/>
          <p:nvPr/>
        </p:nvGraphicFramePr>
        <p:xfrm>
          <a:off x="7802743" y="3705772"/>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96099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2054" y="712657"/>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645979"/>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704322"/>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variable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8" name="Google Shape;137;p17"/>
          <p:cNvSpPr/>
          <p:nvPr/>
        </p:nvSpPr>
        <p:spPr>
          <a:xfrm>
            <a:off x="3055666" y="3774494"/>
            <a:ext cx="3135583" cy="2033420"/>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 name="connsiteX0" fmla="*/ 0 w 2183801"/>
              <a:gd name="connsiteY0" fmla="*/ 1129596 h 2448216"/>
              <a:gd name="connsiteX1" fmla="*/ 263730 w 2183801"/>
              <a:gd name="connsiteY1" fmla="*/ 865866 h 2448216"/>
              <a:gd name="connsiteX2" fmla="*/ 1209057 w 2183801"/>
              <a:gd name="connsiteY2" fmla="*/ 843552 h 2448216"/>
              <a:gd name="connsiteX3" fmla="*/ 1806423 w 2183801"/>
              <a:gd name="connsiteY3" fmla="*/ 0 h 2448216"/>
              <a:gd name="connsiteX4" fmla="*/ 1478117 w 2183801"/>
              <a:gd name="connsiteY4" fmla="*/ 877024 h 2448216"/>
              <a:gd name="connsiteX5" fmla="*/ 1920071 w 2183801"/>
              <a:gd name="connsiteY5" fmla="*/ 865866 h 2448216"/>
              <a:gd name="connsiteX6" fmla="*/ 2183801 w 2183801"/>
              <a:gd name="connsiteY6" fmla="*/ 1129596 h 2448216"/>
              <a:gd name="connsiteX7" fmla="*/ 2183801 w 2183801"/>
              <a:gd name="connsiteY7" fmla="*/ 1129591 h 2448216"/>
              <a:gd name="connsiteX8" fmla="*/ 2183801 w 2183801"/>
              <a:gd name="connsiteY8" fmla="*/ 1129591 h 2448216"/>
              <a:gd name="connsiteX9" fmla="*/ 2183801 w 2183801"/>
              <a:gd name="connsiteY9" fmla="*/ 1525179 h 2448216"/>
              <a:gd name="connsiteX10" fmla="*/ 2183801 w 2183801"/>
              <a:gd name="connsiteY10" fmla="*/ 2184486 h 2448216"/>
              <a:gd name="connsiteX11" fmla="*/ 1920071 w 2183801"/>
              <a:gd name="connsiteY11" fmla="*/ 2448216 h 2448216"/>
              <a:gd name="connsiteX12" fmla="*/ 909917 w 2183801"/>
              <a:gd name="connsiteY12" fmla="*/ 2448216 h 2448216"/>
              <a:gd name="connsiteX13" fmla="*/ 363967 w 2183801"/>
              <a:gd name="connsiteY13" fmla="*/ 2448216 h 2448216"/>
              <a:gd name="connsiteX14" fmla="*/ 363967 w 2183801"/>
              <a:gd name="connsiteY14" fmla="*/ 2448216 h 2448216"/>
              <a:gd name="connsiteX15" fmla="*/ 263730 w 2183801"/>
              <a:gd name="connsiteY15" fmla="*/ 2448216 h 2448216"/>
              <a:gd name="connsiteX16" fmla="*/ 0 w 2183801"/>
              <a:gd name="connsiteY16" fmla="*/ 2184486 h 2448216"/>
              <a:gd name="connsiteX17" fmla="*/ 0 w 2183801"/>
              <a:gd name="connsiteY17" fmla="*/ 1525179 h 2448216"/>
              <a:gd name="connsiteX18" fmla="*/ 0 w 2183801"/>
              <a:gd name="connsiteY18" fmla="*/ 1129591 h 2448216"/>
              <a:gd name="connsiteX19" fmla="*/ 0 w 2183801"/>
              <a:gd name="connsiteY19" fmla="*/ 1129591 h 2448216"/>
              <a:gd name="connsiteX20" fmla="*/ 0 w 2183801"/>
              <a:gd name="connsiteY20" fmla="*/ 1129596 h 244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448216">
                <a:moveTo>
                  <a:pt x="0" y="1129596"/>
                </a:moveTo>
                <a:cubicBezTo>
                  <a:pt x="0" y="983942"/>
                  <a:pt x="118076" y="865866"/>
                  <a:pt x="263730" y="865866"/>
                </a:cubicBezTo>
                <a:lnTo>
                  <a:pt x="1209057" y="843552"/>
                </a:lnTo>
                <a:lnTo>
                  <a:pt x="1806423" y="0"/>
                </a:lnTo>
                <a:lnTo>
                  <a:pt x="1478117" y="877024"/>
                </a:lnTo>
                <a:lnTo>
                  <a:pt x="1920071" y="865866"/>
                </a:lnTo>
                <a:cubicBezTo>
                  <a:pt x="2065725" y="865866"/>
                  <a:pt x="2183801" y="983942"/>
                  <a:pt x="2183801" y="1129596"/>
                </a:cubicBezTo>
                <a:lnTo>
                  <a:pt x="2183801" y="1129591"/>
                </a:lnTo>
                <a:lnTo>
                  <a:pt x="2183801" y="1129591"/>
                </a:lnTo>
                <a:lnTo>
                  <a:pt x="2183801" y="1525179"/>
                </a:lnTo>
                <a:lnTo>
                  <a:pt x="2183801" y="2184486"/>
                </a:lnTo>
                <a:cubicBezTo>
                  <a:pt x="2183801" y="2330140"/>
                  <a:pt x="2065725" y="2448216"/>
                  <a:pt x="1920071" y="2448216"/>
                </a:cubicBezTo>
                <a:lnTo>
                  <a:pt x="909917" y="2448216"/>
                </a:lnTo>
                <a:lnTo>
                  <a:pt x="363967" y="2448216"/>
                </a:lnTo>
                <a:lnTo>
                  <a:pt x="363967" y="2448216"/>
                </a:lnTo>
                <a:lnTo>
                  <a:pt x="263730" y="2448216"/>
                </a:lnTo>
                <a:cubicBezTo>
                  <a:pt x="118076" y="2448216"/>
                  <a:pt x="0" y="2330140"/>
                  <a:pt x="0" y="2184486"/>
                </a:cubicBezTo>
                <a:lnTo>
                  <a:pt x="0" y="1525179"/>
                </a:lnTo>
                <a:lnTo>
                  <a:pt x="0" y="1129591"/>
                </a:lnTo>
                <a:lnTo>
                  <a:pt x="0" y="1129591"/>
                </a:lnTo>
                <a:lnTo>
                  <a:pt x="0" y="1129596"/>
                </a:lnTo>
                <a:close/>
              </a:path>
            </a:pathLst>
          </a:custGeom>
          <a:solidFill>
            <a:srgbClr val="78AAD6"/>
          </a:solidFill>
          <a:ln>
            <a:noFill/>
          </a:ln>
        </p:spPr>
        <p:txBody>
          <a:bodyPr spcFirstLastPara="1" wrap="square" lIns="0" tIns="0" rIns="0" bIns="0" anchor="t" anchorCtr="0">
            <a:noAutofit/>
          </a:bodyPr>
          <a:lstStyle/>
          <a:p>
            <a:endParaRPr sz="964"/>
          </a:p>
        </p:txBody>
      </p:sp>
      <p:sp>
        <p:nvSpPr>
          <p:cNvPr id="9" name="Google Shape;138;p17"/>
          <p:cNvSpPr txBox="1"/>
          <p:nvPr/>
        </p:nvSpPr>
        <p:spPr>
          <a:xfrm>
            <a:off x="3210763" y="4664104"/>
            <a:ext cx="2913812"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of variable to group by</a:t>
            </a:r>
            <a:endParaRPr sz="2800" dirty="0">
              <a:latin typeface="Trebuchet MS"/>
              <a:ea typeface="Trebuchet MS"/>
              <a:cs typeface="Trebuchet MS"/>
              <a:sym typeface="Trebuchet MS"/>
            </a:endParaRPr>
          </a:p>
        </p:txBody>
      </p:sp>
      <p:sp>
        <p:nvSpPr>
          <p:cNvPr id="13" name="Google Shape;296;p32"/>
          <p:cNvSpPr txBox="1"/>
          <p:nvPr/>
        </p:nvSpPr>
        <p:spPr>
          <a:xfrm>
            <a:off x="1072054" y="2075342"/>
            <a:ext cx="1076259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Grouping observations based on a specific </a:t>
            </a:r>
            <a:r>
              <a:rPr lang="en-US" sz="3200" i="1" dirty="0">
                <a:solidFill>
                  <a:srgbClr val="0070C0"/>
                </a:solidFill>
                <a:latin typeface="Calibri"/>
                <a:ea typeface="Calibri"/>
                <a:cs typeface="Calibri"/>
                <a:sym typeface="Calibri"/>
              </a:rPr>
              <a:t>variable</a:t>
            </a:r>
            <a:r>
              <a:rPr lang="en-US" sz="3200" i="1" dirty="0">
                <a:latin typeface="Calibri"/>
                <a:ea typeface="Calibri"/>
                <a:cs typeface="Calibri"/>
                <a:sym typeface="Calibri"/>
              </a:rPr>
              <a:t>’s values</a:t>
            </a:r>
            <a:endParaRPr sz="32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92450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2841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endPar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endParaRP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7335447"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endParaRPr sz="3200" i="1" dirty="0">
              <a:solidFill>
                <a:srgbClr val="0070C0"/>
              </a:solidFill>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2" name="Picture 11">
            <a:extLst>
              <a:ext uri="{FF2B5EF4-FFF2-40B4-BE49-F238E27FC236}">
                <a16:creationId xmlns:a16="http://schemas.microsoft.com/office/drawing/2014/main" id="{8DF64473-2DDE-EB4D-8BA5-28D9E3923954}"/>
              </a:ext>
            </a:extLst>
          </p:cNvPr>
          <p:cNvPicPr>
            <a:picLocks noChangeAspect="1"/>
          </p:cNvPicPr>
          <p:nvPr/>
        </p:nvPicPr>
        <p:blipFill>
          <a:blip r:embed="rId4"/>
          <a:stretch>
            <a:fillRect/>
          </a:stretch>
        </p:blipFill>
        <p:spPr>
          <a:xfrm>
            <a:off x="1884475" y="3732530"/>
            <a:ext cx="5921437" cy="2713992"/>
          </a:xfrm>
          <a:prstGeom prst="rect">
            <a:avLst/>
          </a:prstGeom>
        </p:spPr>
      </p:pic>
      <p:sp>
        <p:nvSpPr>
          <p:cNvPr id="14" name="Rounded Rectangle 13">
            <a:extLst>
              <a:ext uri="{FF2B5EF4-FFF2-40B4-BE49-F238E27FC236}">
                <a16:creationId xmlns:a16="http://schemas.microsoft.com/office/drawing/2014/main" id="{8D4421FF-4B94-2142-9F28-7551BEAB67CA}"/>
              </a:ext>
            </a:extLst>
          </p:cNvPr>
          <p:cNvSpPr/>
          <p:nvPr/>
        </p:nvSpPr>
        <p:spPr>
          <a:xfrm>
            <a:off x="1899223" y="4049031"/>
            <a:ext cx="3356973" cy="301213"/>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644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62800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9392596" cy="1569660"/>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select(</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mrn</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pan_day</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clinic_name</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%&gt;% </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clinic_name</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9621448"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r>
              <a:rPr lang="en-US" sz="3200" i="1" dirty="0">
                <a:latin typeface="Calibri"/>
                <a:ea typeface="Calibri"/>
                <a:cs typeface="Calibri"/>
                <a:sym typeface="Calibri"/>
              </a:rPr>
              <a:t>` and `</a:t>
            </a:r>
            <a:r>
              <a:rPr lang="en-US" sz="3200" i="1" dirty="0" err="1">
                <a:solidFill>
                  <a:srgbClr val="0070C0"/>
                </a:solidFill>
                <a:latin typeface="Calibri"/>
                <a:ea typeface="Calibri"/>
                <a:cs typeface="Calibri"/>
                <a:sym typeface="Calibri"/>
              </a:rPr>
              <a:t>clinic_name</a:t>
            </a:r>
            <a:r>
              <a:rPr lang="en-US" sz="3200" i="1" dirty="0">
                <a:latin typeface="Calibri"/>
                <a:ea typeface="Calibri"/>
                <a:cs typeface="Calibri"/>
                <a:sym typeface="Calibri"/>
              </a:rPr>
              <a:t>`</a:t>
            </a:r>
            <a:endParaRPr sz="3200" i="1" dirty="0">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3" name="Picture 2">
            <a:extLst>
              <a:ext uri="{FF2B5EF4-FFF2-40B4-BE49-F238E27FC236}">
                <a16:creationId xmlns:a16="http://schemas.microsoft.com/office/drawing/2014/main" id="{36E539E9-ED60-DF4D-8DB8-036D1A475200}"/>
              </a:ext>
            </a:extLst>
          </p:cNvPr>
          <p:cNvPicPr>
            <a:picLocks noChangeAspect="1"/>
          </p:cNvPicPr>
          <p:nvPr/>
        </p:nvPicPr>
        <p:blipFill>
          <a:blip r:embed="rId4"/>
          <a:stretch>
            <a:fillRect/>
          </a:stretch>
        </p:blipFill>
        <p:spPr>
          <a:xfrm>
            <a:off x="1641987" y="3980967"/>
            <a:ext cx="4999686" cy="2499843"/>
          </a:xfrm>
          <a:prstGeom prst="rect">
            <a:avLst/>
          </a:prstGeom>
        </p:spPr>
      </p:pic>
      <p:sp>
        <p:nvSpPr>
          <p:cNvPr id="12" name="Rounded Rectangle 11">
            <a:extLst>
              <a:ext uri="{FF2B5EF4-FFF2-40B4-BE49-F238E27FC236}">
                <a16:creationId xmlns:a16="http://schemas.microsoft.com/office/drawing/2014/main" id="{4D4E7655-247D-EE4F-844A-69AB1769C681}"/>
              </a:ext>
            </a:extLst>
          </p:cNvPr>
          <p:cNvSpPr/>
          <p:nvPr/>
        </p:nvSpPr>
        <p:spPr>
          <a:xfrm>
            <a:off x="1597744" y="4239423"/>
            <a:ext cx="4999690" cy="309717"/>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2152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2995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 %&gt;% summarize()</a:t>
            </a:r>
            <a:endParaRPr lang="en-US" dirty="0">
              <a:solidFill>
                <a:schemeClr val="tx1"/>
              </a:solidFill>
            </a:endParaRPr>
          </a:p>
        </p:txBody>
      </p:sp>
    </p:spTree>
    <p:extLst>
      <p:ext uri="{BB962C8B-B14F-4D97-AF65-F5344CB8AC3E}">
        <p14:creationId xmlns:p14="http://schemas.microsoft.com/office/powerpoint/2010/main" val="2827583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0984" y="758471"/>
            <a:ext cx="2468688" cy="923330"/>
          </a:xfrm>
          <a:prstGeom prst="rect">
            <a:avLst/>
          </a:prstGeom>
          <a:noFill/>
        </p:spPr>
        <p:txBody>
          <a:bodyPr wrap="none" rtlCol="0">
            <a:spAutoFit/>
          </a:bodyPr>
          <a:lstStyle/>
          <a:p>
            <a:pPr algn="ctr"/>
            <a:r>
              <a:rPr lang="en-US" sz="5400" dirty="0" err="1">
                <a:latin typeface="+mj-lt"/>
                <a:sym typeface="Calibri"/>
              </a:rPr>
              <a:t>group_by</a:t>
            </a:r>
            <a:r>
              <a:rPr lang="en-US" sz="5400" dirty="0">
                <a:latin typeface="+mj-lt"/>
                <a:sym typeface="Calibri"/>
              </a:rPr>
              <a:t>()</a:t>
            </a:r>
            <a:endParaRPr lang="en-US" sz="5400" dirty="0">
              <a:latin typeface="+mj-lt"/>
            </a:endParaRPr>
          </a:p>
        </p:txBody>
      </p:sp>
      <p:sp>
        <p:nvSpPr>
          <p:cNvPr id="8" name="TextBox 7"/>
          <p:cNvSpPr txBox="1"/>
          <p:nvPr/>
        </p:nvSpPr>
        <p:spPr>
          <a:xfrm>
            <a:off x="5281663" y="783873"/>
            <a:ext cx="2875531" cy="923330"/>
          </a:xfrm>
          <a:prstGeom prst="rect">
            <a:avLst/>
          </a:prstGeom>
          <a:noFill/>
        </p:spPr>
        <p:txBody>
          <a:bodyPr wrap="none" rtlCol="0">
            <a:spAutoFit/>
          </a:bodyPr>
          <a:lstStyle/>
          <a:p>
            <a:pPr algn="ctr"/>
            <a:r>
              <a:rPr lang="en-US" sz="5400" dirty="0">
                <a:latin typeface="+mj-lt"/>
                <a:sym typeface="Calibri"/>
              </a:rPr>
              <a:t>summarize</a:t>
            </a:r>
            <a:r>
              <a:rPr lang="en-US" sz="5400" dirty="0">
                <a:latin typeface="Calibri"/>
                <a:sym typeface="Calibri"/>
              </a:rPr>
              <a:t>()</a:t>
            </a:r>
            <a:endParaRPr lang="en-US" dirty="0"/>
          </a:p>
        </p:txBody>
      </p:sp>
      <p:sp>
        <p:nvSpPr>
          <p:cNvPr id="9" name="TextBox 8"/>
          <p:cNvSpPr txBox="1"/>
          <p:nvPr/>
        </p:nvSpPr>
        <p:spPr>
          <a:xfrm>
            <a:off x="3521410" y="831373"/>
            <a:ext cx="1598515" cy="923330"/>
          </a:xfrm>
          <a:prstGeom prst="rect">
            <a:avLst/>
          </a:prstGeom>
          <a:noFill/>
        </p:spPr>
        <p:txBody>
          <a:bodyPr wrap="none" rtlCol="0">
            <a:spAutoFit/>
          </a:bodyPr>
          <a:lstStyle/>
          <a:p>
            <a:r>
              <a:rPr lang="en-US" sz="5400" dirty="0">
                <a:latin typeface="+mj-lt"/>
                <a:sym typeface="Calibri"/>
              </a:rPr>
              <a:t>%&gt;%</a:t>
            </a:r>
            <a:endParaRPr lang="en-US" sz="5400" dirty="0">
              <a:latin typeface="+mj-lt"/>
            </a:endParaRPr>
          </a:p>
        </p:txBody>
      </p:sp>
      <p:graphicFrame>
        <p:nvGraphicFramePr>
          <p:cNvPr id="3" name="Google Shape;154;p18"/>
          <p:cNvGraphicFramePr/>
          <p:nvPr/>
        </p:nvGraphicFramePr>
        <p:xfrm>
          <a:off x="1606351" y="2967054"/>
          <a:ext cx="2401947"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4268089" y="396051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077727" y="4303413"/>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5350840" y="2931327"/>
            <a:ext cx="2476438" cy="2690254"/>
            <a:chOff x="4377469" y="1940727"/>
            <a:chExt cx="2476438" cy="2690254"/>
          </a:xfrm>
        </p:grpSpPr>
        <p:graphicFrame>
          <p:nvGraphicFramePr>
            <p:cNvPr id="5" name="Google Shape;154;p18"/>
            <p:cNvGraphicFramePr/>
            <p:nvPr/>
          </p:nvGraphicFramePr>
          <p:xfrm>
            <a:off x="4451960" y="1940727"/>
            <a:ext cx="2401947" cy="2690254"/>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11" name="Rounded Rectangle 10"/>
            <p:cNvSpPr/>
            <p:nvPr/>
          </p:nvSpPr>
          <p:spPr>
            <a:xfrm>
              <a:off x="4377470" y="2241176"/>
              <a:ext cx="2476437" cy="896471"/>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ounded Rectangle 11"/>
            <p:cNvSpPr/>
            <p:nvPr/>
          </p:nvSpPr>
          <p:spPr>
            <a:xfrm>
              <a:off x="4377470" y="3122313"/>
              <a:ext cx="2476437" cy="685800"/>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ounded Rectangle 12"/>
            <p:cNvSpPr/>
            <p:nvPr/>
          </p:nvSpPr>
          <p:spPr>
            <a:xfrm>
              <a:off x="4377469" y="3808113"/>
              <a:ext cx="2476437" cy="754334"/>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aphicFrame>
        <p:nvGraphicFramePr>
          <p:cNvPr id="14" name="Google Shape;154;p18"/>
          <p:cNvGraphicFramePr/>
          <p:nvPr/>
        </p:nvGraphicFramePr>
        <p:xfrm>
          <a:off x="9169819" y="3482785"/>
          <a:ext cx="1409875" cy="1537288"/>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6"/>
                  </a:ext>
                </a:extLst>
              </a:tr>
            </a:tbl>
          </a:graphicData>
        </a:graphic>
      </p:graphicFrame>
      <p:sp>
        <p:nvSpPr>
          <p:cNvPr id="1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296;p32"/>
          <p:cNvSpPr txBox="1"/>
          <p:nvPr/>
        </p:nvSpPr>
        <p:spPr>
          <a:xfrm>
            <a:off x="1510050" y="2115906"/>
            <a:ext cx="7411101" cy="890808"/>
          </a:xfrm>
          <a:prstGeom prst="rect">
            <a:avLst/>
          </a:prstGeom>
          <a:noFill/>
          <a:ln>
            <a:noFill/>
          </a:ln>
        </p:spPr>
        <p:txBody>
          <a:bodyPr spcFirstLastPara="1" wrap="square" lIns="0" tIns="6455" rIns="0" bIns="0" anchor="t" anchorCtr="0">
            <a:noAutofit/>
          </a:bodyPr>
          <a:lstStyle/>
          <a:p>
            <a:pPr marL="6803"/>
            <a:r>
              <a:rPr lang="en-US" sz="3600" dirty="0">
                <a:latin typeface="Calibri"/>
                <a:ea typeface="Calibri"/>
                <a:cs typeface="Calibri"/>
                <a:sym typeface="Calibri"/>
              </a:rPr>
              <a:t>Make summaries of your data </a:t>
            </a:r>
            <a:r>
              <a:rPr lang="en-US" sz="3600" i="1" dirty="0">
                <a:latin typeface="Calibri"/>
                <a:ea typeface="Calibri"/>
                <a:cs typeface="Calibri"/>
                <a:sym typeface="Calibri"/>
              </a:rPr>
              <a:t>by group</a:t>
            </a:r>
            <a:endParaRPr sz="3600" i="1" dirty="0">
              <a:latin typeface="Calibri"/>
              <a:ea typeface="Calibri"/>
              <a:cs typeface="Calibri"/>
              <a:sym typeface="Calibri"/>
            </a:endParaRPr>
          </a:p>
        </p:txBody>
      </p:sp>
      <p:sp>
        <p:nvSpPr>
          <p:cNvPr id="18" name="Right Arrow 17"/>
          <p:cNvSpPr/>
          <p:nvPr/>
        </p:nvSpPr>
        <p:spPr>
          <a:xfrm rot="611046">
            <a:off x="8077727" y="3682611"/>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988954" flipV="1">
            <a:off x="8077727" y="489285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260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3635946824"/>
              </p:ext>
            </p:extLst>
          </p:nvPr>
        </p:nvGraphicFramePr>
        <p:xfrm>
          <a:off x="6655443" y="4358675"/>
          <a:ext cx="2051392" cy="86186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1800" b="0" i="0" kern="1200" dirty="0">
                          <a:solidFill>
                            <a:schemeClr val="tx1"/>
                          </a:solidFill>
                          <a:effectLst/>
                          <a:latin typeface="+mn-lt"/>
                          <a:ea typeface="+mn-ea"/>
                          <a:cs typeface="+mn-cs"/>
                        </a:rPr>
                        <a:t>15524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88509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2607393646"/>
              </p:ext>
            </p:extLst>
          </p:nvPr>
        </p:nvGraphicFramePr>
        <p:xfrm>
          <a:off x="8606339" y="4310789"/>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2</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group_by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0" name="Table 9">
            <a:extLst>
              <a:ext uri="{FF2B5EF4-FFF2-40B4-BE49-F238E27FC236}">
                <a16:creationId xmlns:a16="http://schemas.microsoft.com/office/drawing/2014/main" id="{F3C7F4C9-73FF-1A4B-95FE-6EB57DA1E636}"/>
              </a:ext>
            </a:extLst>
          </p:cNvPr>
          <p:cNvGraphicFramePr>
            <a:graphicFrameLocks noGrp="1"/>
          </p:cNvGraphicFramePr>
          <p:nvPr>
            <p:extLst>
              <p:ext uri="{D42A27DB-BD31-4B8C-83A1-F6EECF244321}">
                <p14:modId xmlns:p14="http://schemas.microsoft.com/office/powerpoint/2010/main" val="1430495055"/>
              </p:ext>
            </p:extLst>
          </p:nvPr>
        </p:nvGraphicFramePr>
        <p:xfrm>
          <a:off x="6554947" y="4302888"/>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Tree>
    <p:extLst>
      <p:ext uri="{BB962C8B-B14F-4D97-AF65-F5344CB8AC3E}">
        <p14:creationId xmlns:p14="http://schemas.microsoft.com/office/powerpoint/2010/main" val="8828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A2D24-E81A-8241-8BE4-10C628CAAAB4}"/>
              </a:ext>
            </a:extLst>
          </p:cNvPr>
          <p:cNvSpPr>
            <a:spLocks noGrp="1"/>
          </p:cNvSpPr>
          <p:nvPr>
            <p:ph type="title"/>
          </p:nvPr>
        </p:nvSpPr>
        <p:spPr>
          <a:xfrm>
            <a:off x="1176528" y="737616"/>
            <a:ext cx="9720072" cy="1499616"/>
          </a:xfrm>
        </p:spPr>
        <p:txBody>
          <a:bodyPr/>
          <a:lstStyle/>
          <a:p>
            <a:r>
              <a:rPr lang="en-US" dirty="0"/>
              <a:t>Your Turn #3</a:t>
            </a:r>
          </a:p>
        </p:txBody>
      </p:sp>
      <p:sp>
        <p:nvSpPr>
          <p:cNvPr id="5" name="Text Placeholder 2">
            <a:extLst>
              <a:ext uri="{FF2B5EF4-FFF2-40B4-BE49-F238E27FC236}">
                <a16:creationId xmlns:a16="http://schemas.microsoft.com/office/drawing/2014/main" id="{0F8623C7-1227-A04A-B096-498B1A18A501}"/>
              </a:ext>
            </a:extLst>
          </p:cNvPr>
          <p:cNvSpPr txBox="1">
            <a:spLocks/>
          </p:cNvSpPr>
          <p:nvPr/>
        </p:nvSpPr>
        <p:spPr>
          <a:xfrm>
            <a:off x="541176" y="2390775"/>
            <a:ext cx="10355424" cy="3178175"/>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4800" kern="1200">
                <a:solidFill>
                  <a:schemeClr val="accent4">
                    <a:lumMod val="75000"/>
                  </a:schemeClr>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t>Calculate:</a:t>
            </a:r>
          </a:p>
          <a:p>
            <a:r>
              <a:rPr lang="en-US" dirty="0"/>
              <a:t>a) The median turnaround time for each day</a:t>
            </a:r>
          </a:p>
          <a:p>
            <a:r>
              <a:rPr lang="en-US" dirty="0"/>
              <a:t>b) (</a:t>
            </a:r>
            <a:r>
              <a:rPr lang="en-US" i="1" dirty="0"/>
              <a:t>*Extra*</a:t>
            </a:r>
            <a:r>
              <a:rPr lang="en-US" dirty="0"/>
              <a:t>) The median number of orders per day</a:t>
            </a:r>
          </a:p>
        </p:txBody>
      </p:sp>
      <p:pic>
        <p:nvPicPr>
          <p:cNvPr id="6" name="Picture 5">
            <a:extLst>
              <a:ext uri="{FF2B5EF4-FFF2-40B4-BE49-F238E27FC236}">
                <a16:creationId xmlns:a16="http://schemas.microsoft.com/office/drawing/2014/main" id="{4CE4C6AF-30C7-6E4B-8D67-3CC2D0ADC600}"/>
              </a:ext>
            </a:extLst>
          </p:cNvPr>
          <p:cNvPicPr>
            <a:picLocks noChangeAspect="1"/>
          </p:cNvPicPr>
          <p:nvPr/>
        </p:nvPicPr>
        <p:blipFill>
          <a:blip r:embed="rId3"/>
          <a:stretch>
            <a:fillRect/>
          </a:stretch>
        </p:blipFill>
        <p:spPr>
          <a:xfrm>
            <a:off x="9398000" y="5194300"/>
            <a:ext cx="2692400" cy="1498600"/>
          </a:xfrm>
          <a:prstGeom prst="rect">
            <a:avLst/>
          </a:prstGeom>
        </p:spPr>
      </p:pic>
    </p:spTree>
    <p:extLst>
      <p:ext uri="{BB962C8B-B14F-4D97-AF65-F5344CB8AC3E}">
        <p14:creationId xmlns:p14="http://schemas.microsoft.com/office/powerpoint/2010/main" val="2205940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8671028"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 Example</a:t>
            </a:r>
            <a:endParaRPr lang="en-US" sz="5400" dirty="0">
              <a:latin typeface="+mj-lt"/>
            </a:endParaRPr>
          </a:p>
        </p:txBody>
      </p:sp>
      <p:pic>
        <p:nvPicPr>
          <p:cNvPr id="3" name="Picture 2">
            <a:extLst>
              <a:ext uri="{FF2B5EF4-FFF2-40B4-BE49-F238E27FC236}">
                <a16:creationId xmlns:a16="http://schemas.microsoft.com/office/drawing/2014/main" id="{CFB5FE49-312E-2546-8858-C6FC577CCF18}"/>
              </a:ext>
            </a:extLst>
          </p:cNvPr>
          <p:cNvPicPr>
            <a:picLocks noChangeAspect="1"/>
          </p:cNvPicPr>
          <p:nvPr/>
        </p:nvPicPr>
        <p:blipFill>
          <a:blip r:embed="rId4"/>
          <a:stretch>
            <a:fillRect/>
          </a:stretch>
        </p:blipFill>
        <p:spPr>
          <a:xfrm>
            <a:off x="1611163" y="1741833"/>
            <a:ext cx="7938930" cy="4899454"/>
          </a:xfrm>
          <a:prstGeom prst="rect">
            <a:avLst/>
          </a:prstGeom>
        </p:spPr>
      </p:pic>
    </p:spTree>
    <p:extLst>
      <p:ext uri="{BB962C8B-B14F-4D97-AF65-F5344CB8AC3E}">
        <p14:creationId xmlns:p14="http://schemas.microsoft.com/office/powerpoint/2010/main" val="4192247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278094"/>
          </a:xfrm>
          <a:prstGeom prst="rect">
            <a:avLst/>
          </a:prstGeom>
          <a:noFill/>
        </p:spPr>
        <p:txBody>
          <a:bodyPr wrap="square" rtlCol="0">
            <a:spAutoFit/>
          </a:bodyPr>
          <a:lstStyle/>
          <a:p>
            <a:r>
              <a:rPr lang="en-US" sz="4000" dirty="0"/>
              <a:t>Goals</a:t>
            </a:r>
          </a:p>
          <a:p>
            <a:pPr marL="514350" indent="-514350">
              <a:buAutoNum type="arabicPeriod"/>
            </a:pPr>
            <a:r>
              <a:rPr lang="en-US" sz="3200" dirty="0"/>
              <a:t>Learn how to summarize data and assess hypotheses</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`summarize`</a:t>
            </a:r>
          </a:p>
          <a:p>
            <a:pPr marL="457200" indent="-457200">
              <a:lnSpc>
                <a:spcPct val="100000"/>
              </a:lnSpc>
              <a:spcBef>
                <a:spcPts val="0"/>
              </a:spcBef>
              <a:spcAft>
                <a:spcPts val="0"/>
              </a:spcAft>
              <a:buClrTx/>
              <a:buSzTx/>
              <a:buFont typeface="+mj-lt"/>
              <a:buAutoNum type="arabicPeriod"/>
            </a:pPr>
            <a:r>
              <a:rPr lang="en-US" sz="3200" dirty="0"/>
              <a:t>Calculate of summary statistic for a variable separately for a group of observations, using `</a:t>
            </a:r>
            <a:r>
              <a:rPr lang="en-US" sz="3200" dirty="0" err="1"/>
              <a:t>group_by</a:t>
            </a:r>
            <a:r>
              <a:rPr lang="en-US" sz="3200" dirty="0"/>
              <a:t>` and `summarize`</a:t>
            </a:r>
          </a:p>
          <a:p>
            <a:pPr marL="457200" indent="-457200">
              <a:lnSpc>
                <a:spcPct val="100000"/>
              </a:lnSpc>
              <a:spcBef>
                <a:spcPts val="0"/>
              </a:spcBef>
              <a:spcAft>
                <a:spcPts val="0"/>
              </a:spcAft>
              <a:buClrTx/>
              <a:buSzTx/>
              <a:buFont typeface="+mj-lt"/>
              <a:buAutoNum type="arabicPeriod"/>
            </a:pPr>
            <a:r>
              <a:rPr lang="en-US" sz="3200" dirty="0"/>
              <a:t>Perform a simple test for association</a:t>
            </a:r>
          </a:p>
        </p:txBody>
      </p:sp>
    </p:spTree>
    <p:extLst>
      <p:ext uri="{BB962C8B-B14F-4D97-AF65-F5344CB8AC3E}">
        <p14:creationId xmlns:p14="http://schemas.microsoft.com/office/powerpoint/2010/main" val="495534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Typical Data Science Pipeline</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00109"/>
            <a:ext cx="12192000" cy="4488559"/>
          </a:xfrm>
          <a:prstGeom prst="rect">
            <a:avLst/>
          </a:prstGeom>
        </p:spPr>
      </p:pic>
      <p:sp>
        <p:nvSpPr>
          <p:cNvPr id="6" name="TextBox 5">
            <a:extLst>
              <a:ext uri="{FF2B5EF4-FFF2-40B4-BE49-F238E27FC236}">
                <a16:creationId xmlns:a16="http://schemas.microsoft.com/office/drawing/2014/main" id="{983989C4-EC14-9944-AA13-435E7CAF2ACB}"/>
              </a:ext>
            </a:extLst>
          </p:cNvPr>
          <p:cNvSpPr txBox="1"/>
          <p:nvPr/>
        </p:nvSpPr>
        <p:spPr>
          <a:xfrm>
            <a:off x="0" y="6488668"/>
            <a:ext cx="6818811" cy="369332"/>
          </a:xfrm>
          <a:prstGeom prst="rect">
            <a:avLst/>
          </a:prstGeom>
          <a:noFill/>
        </p:spPr>
        <p:txBody>
          <a:bodyPr wrap="square" rtlCol="0">
            <a:spAutoFit/>
          </a:bodyPr>
          <a:lstStyle/>
          <a:p>
            <a:r>
              <a:rPr lang="en-US" dirty="0"/>
              <a:t>From </a:t>
            </a:r>
            <a:r>
              <a:rPr lang="en-US" i="1" dirty="0"/>
              <a:t>R for Data Science</a:t>
            </a:r>
            <a:r>
              <a:rPr lang="en-US" dirty="0"/>
              <a:t> (https://r4ds.had.co.nz/</a:t>
            </a:r>
            <a:r>
              <a:rPr lang="en-US" dirty="0" err="1"/>
              <a:t>introduction.html</a:t>
            </a:r>
            <a:r>
              <a:rPr lang="en-US" dirty="0"/>
              <a:t>)</a:t>
            </a:r>
          </a:p>
        </p:txBody>
      </p:sp>
      <p:sp>
        <p:nvSpPr>
          <p:cNvPr id="4" name="Rounded Rectangle 3"/>
          <p:cNvSpPr/>
          <p:nvPr/>
        </p:nvSpPr>
        <p:spPr>
          <a:xfrm>
            <a:off x="6617327" y="3856383"/>
            <a:ext cx="1245704"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4331326" y="4628543"/>
            <a:ext cx="1896753"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5303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dirty="0"/>
              <a:t>Summarize()</a:t>
            </a:r>
          </a:p>
        </p:txBody>
      </p:sp>
    </p:spTree>
    <p:extLst>
      <p:ext uri="{BB962C8B-B14F-4D97-AF65-F5344CB8AC3E}">
        <p14:creationId xmlns:p14="http://schemas.microsoft.com/office/powerpoint/2010/main" val="859458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758718" y="1950720"/>
            <a:ext cx="6159054" cy="890808"/>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dirty="0">
                <a:latin typeface="Calibri"/>
                <a:ea typeface="Calibri"/>
                <a:cs typeface="Calibri"/>
                <a:sym typeface="Calibri"/>
              </a:rPr>
              <a:t>Make summaries of your data</a:t>
            </a:r>
            <a:endParaRPr sz="3200" dirty="0">
              <a:latin typeface="Calibri"/>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6" name="Picture 5"/>
          <p:cNvPicPr>
            <a:picLocks noChangeAspect="1"/>
          </p:cNvPicPr>
          <p:nvPr/>
        </p:nvPicPr>
        <p:blipFill>
          <a:blip r:embed="rId4"/>
          <a:stretch>
            <a:fillRect/>
          </a:stretch>
        </p:blipFill>
        <p:spPr>
          <a:xfrm>
            <a:off x="2724340" y="2673888"/>
            <a:ext cx="5439827" cy="2066804"/>
          </a:xfrm>
          <a:prstGeom prst="rect">
            <a:avLst/>
          </a:prstGeom>
        </p:spPr>
      </p:pic>
      <p:sp>
        <p:nvSpPr>
          <p:cNvPr id="2" name="Rounded Rectangle 1"/>
          <p:cNvSpPr/>
          <p:nvPr/>
        </p:nvSpPr>
        <p:spPr>
          <a:xfrm>
            <a:off x="4765040" y="2987040"/>
            <a:ext cx="1010920" cy="175365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6757" y="750622"/>
            <a:ext cx="2830647" cy="923330"/>
          </a:xfrm>
          <a:prstGeom prst="rect">
            <a:avLst/>
          </a:prstGeom>
          <a:noFill/>
        </p:spPr>
        <p:txBody>
          <a:bodyPr wrap="none" rtlCol="0">
            <a:spAutoFit/>
          </a:bodyPr>
          <a:lstStyle/>
          <a:p>
            <a:r>
              <a:rPr lang="en-US" sz="5400" dirty="0">
                <a:latin typeface="+mj-lt"/>
                <a:sym typeface="Calibri"/>
              </a:rPr>
              <a:t>summarize</a:t>
            </a:r>
            <a:r>
              <a:rPr lang="en-US" sz="5400" dirty="0">
                <a:sym typeface="Calibri"/>
              </a:rPr>
              <a:t>()</a:t>
            </a:r>
            <a:endParaRPr lang="en-US" dirty="0"/>
          </a:p>
        </p:txBody>
      </p:sp>
      <p:sp>
        <p:nvSpPr>
          <p:cNvPr id="4" name="Rectangle 3">
            <a:extLst>
              <a:ext uri="{FF2B5EF4-FFF2-40B4-BE49-F238E27FC236}">
                <a16:creationId xmlns:a16="http://schemas.microsoft.com/office/drawing/2014/main" id="{EA493C65-B51F-E941-8996-74CCA516164B}"/>
              </a:ext>
            </a:extLst>
          </p:cNvPr>
          <p:cNvSpPr/>
          <p:nvPr/>
        </p:nvSpPr>
        <p:spPr>
          <a:xfrm>
            <a:off x="7212330" y="2673888"/>
            <a:ext cx="705442" cy="709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6851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47205" y="237537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6" name="Google Shape;296;p32"/>
          <p:cNvSpPr txBox="1"/>
          <p:nvPr/>
        </p:nvSpPr>
        <p:spPr>
          <a:xfrm>
            <a:off x="847205" y="188266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4" name="Rectangle 13"/>
          <p:cNvSpPr/>
          <p:nvPr/>
        </p:nvSpPr>
        <p:spPr>
          <a:xfrm>
            <a:off x="1535224" y="2433717"/>
            <a:ext cx="10074573"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summarize(</a:t>
            </a:r>
            <a:r>
              <a:rPr lang="en-US" sz="3200" dirty="0" err="1">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new_variable</a:t>
            </a:r>
            <a:r>
              <a:rPr lang="en-US" sz="3200" dirty="0">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 </a:t>
            </a:r>
            <a:r>
              <a:rPr lang="en-US" sz="4000" b="1" dirty="0">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D3908F"/>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Google Shape;137;p17"/>
          <p:cNvSpPr/>
          <p:nvPr/>
        </p:nvSpPr>
        <p:spPr>
          <a:xfrm>
            <a:off x="2698230" y="4168817"/>
            <a:ext cx="2530995" cy="1557835"/>
          </a:xfrm>
          <a:prstGeom prst="wedgeRoundRectCallout">
            <a:avLst>
              <a:gd name="adj1" fmla="val 62427"/>
              <a:gd name="adj2" fmla="val -92068"/>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2796007" y="443266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for new variable</a:t>
            </a:r>
            <a:endParaRPr sz="2800" dirty="0">
              <a:latin typeface="Trebuchet MS"/>
              <a:ea typeface="Trebuchet MS"/>
              <a:cs typeface="Trebuchet MS"/>
              <a:sym typeface="Trebuchet MS"/>
            </a:endParaRPr>
          </a:p>
        </p:txBody>
      </p:sp>
      <p:sp>
        <p:nvSpPr>
          <p:cNvPr id="21" name="Google Shape;172;p20"/>
          <p:cNvSpPr/>
          <p:nvPr/>
        </p:nvSpPr>
        <p:spPr>
          <a:xfrm>
            <a:off x="9100228" y="3560242"/>
            <a:ext cx="1977347"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9333318" y="4426675"/>
            <a:ext cx="1658532" cy="1146391"/>
          </a:xfrm>
          <a:prstGeom prst="rect">
            <a:avLst/>
          </a:prstGeom>
          <a:noFill/>
          <a:ln>
            <a:noFill/>
          </a:ln>
        </p:spPr>
        <p:txBody>
          <a:bodyPr spcFirstLastPara="1" wrap="square" lIns="0" tIns="8504" rIns="0" bIns="0" anchor="ctr"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Value or function</a:t>
            </a:r>
            <a:endParaRPr sz="2800" dirty="0">
              <a:latin typeface="Trebuchet MS"/>
              <a:ea typeface="Trebuchet MS"/>
              <a:cs typeface="Trebuchet MS"/>
              <a:sym typeface="Trebuchet MS"/>
            </a:endParaRPr>
          </a:p>
        </p:txBody>
      </p:sp>
      <p:sp>
        <p:nvSpPr>
          <p:cNvPr id="3" name="TextBox 2"/>
          <p:cNvSpPr txBox="1"/>
          <p:nvPr/>
        </p:nvSpPr>
        <p:spPr>
          <a:xfrm>
            <a:off x="866079" y="78106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spTree>
    <p:extLst>
      <p:ext uri="{BB962C8B-B14F-4D97-AF65-F5344CB8AC3E}">
        <p14:creationId xmlns:p14="http://schemas.microsoft.com/office/powerpoint/2010/main" val="296816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How many tests are ordered per day?</a:t>
            </a:r>
          </a:p>
        </p:txBody>
      </p:sp>
      <p:pic>
        <p:nvPicPr>
          <p:cNvPr id="5" name="Picture 4">
            <a:extLst>
              <a:ext uri="{FF2B5EF4-FFF2-40B4-BE49-F238E27FC236}">
                <a16:creationId xmlns:a16="http://schemas.microsoft.com/office/drawing/2014/main" id="{24B29C54-CBA0-6E4A-B948-C5E87E65A55A}"/>
              </a:ext>
            </a:extLst>
          </p:cNvPr>
          <p:cNvPicPr>
            <a:picLocks noChangeAspect="1"/>
          </p:cNvPicPr>
          <p:nvPr/>
        </p:nvPicPr>
        <p:blipFill>
          <a:blip r:embed="rId2"/>
          <a:stretch>
            <a:fillRect/>
          </a:stretch>
        </p:blipFill>
        <p:spPr>
          <a:xfrm>
            <a:off x="1828799" y="1682487"/>
            <a:ext cx="8126362" cy="5175513"/>
          </a:xfrm>
          <a:prstGeom prst="rect">
            <a:avLst/>
          </a:prstGeom>
        </p:spPr>
      </p:pic>
    </p:spTree>
    <p:extLst>
      <p:ext uri="{BB962C8B-B14F-4D97-AF65-F5344CB8AC3E}">
        <p14:creationId xmlns:p14="http://schemas.microsoft.com/office/powerpoint/2010/main" val="272981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ext uri="{D42A27DB-BD31-4B8C-83A1-F6EECF244321}">
                <p14:modId xmlns:p14="http://schemas.microsoft.com/office/powerpoint/2010/main" val="2831460300"/>
              </p:ext>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4" name="Rounded Rectangular Callout 2"/>
          <p:cNvSpPr/>
          <p:nvPr/>
        </p:nvSpPr>
        <p:spPr>
          <a:xfrm rot="10800000" flipH="1">
            <a:off x="6865339" y="1382747"/>
            <a:ext cx="2878268" cy="223934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65000"/>
              <a:lumOff val="3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6962102" y="1593054"/>
            <a:ext cx="265516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a:t>
            </a:r>
            <a:r>
              <a:rPr lang="en-US" sz="2062">
                <a:solidFill>
                  <a:schemeClr val="bg1"/>
                </a:solidFill>
                <a:latin typeface="Calibri"/>
                <a:ea typeface="Calibri"/>
                <a:cs typeface="Calibri"/>
                <a:sym typeface="Calibri"/>
              </a:rPr>
              <a:t>of observations</a:t>
            </a:r>
            <a:endParaRPr sz="2062" dirty="0">
              <a:solidFill>
                <a:schemeClr val="bg1"/>
              </a:solidFill>
              <a:latin typeface="Calibri"/>
              <a:ea typeface="Calibri"/>
              <a:cs typeface="Calibri"/>
              <a:sym typeface="Calibri"/>
            </a:endParaRPr>
          </a:p>
        </p:txBody>
      </p:sp>
      <p:sp>
        <p:nvSpPr>
          <p:cNvPr id="26" name="TextBox 25"/>
          <p:cNvSpPr txBox="1"/>
          <p:nvPr/>
        </p:nvSpPr>
        <p:spPr>
          <a:xfrm>
            <a:off x="815160" y="763285"/>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1681834982"/>
              </p:ext>
            </p:extLst>
          </p:nvPr>
        </p:nvGraphicFramePr>
        <p:xfrm>
          <a:off x="6655443" y="43586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692771"/>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42716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15083</TotalTime>
  <Words>1186</Words>
  <Application>Microsoft Macintosh PowerPoint</Application>
  <PresentationFormat>Widescreen</PresentationFormat>
  <Paragraphs>183</Paragraphs>
  <Slides>25</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Calibri</vt:lpstr>
      <vt:lpstr>Consolas</vt:lpstr>
      <vt:lpstr>Times New Roman</vt:lpstr>
      <vt:lpstr>Trebuchet MS</vt:lpstr>
      <vt:lpstr>Tw Cen MT</vt:lpstr>
      <vt:lpstr>Tw Cen MT Condensed</vt:lpstr>
      <vt:lpstr>Wingdings 3</vt:lpstr>
      <vt:lpstr>Integral</vt:lpstr>
      <vt:lpstr>Grouping and Summarizing Data</vt:lpstr>
      <vt:lpstr>PowerPoint Presentation</vt:lpstr>
      <vt:lpstr>PowerPoint Presentation</vt:lpstr>
      <vt:lpstr>Typical Data Science Pipeline</vt:lpstr>
      <vt:lpstr>Summarize()</vt:lpstr>
      <vt:lpstr>PowerPoint Presentation</vt:lpstr>
      <vt:lpstr>PowerPoint Presentation</vt:lpstr>
      <vt:lpstr>Q: How many tests are ordered per day?</vt:lpstr>
      <vt:lpstr>PowerPoint Presentation</vt:lpstr>
      <vt:lpstr>PowerPoint Presentation</vt:lpstr>
      <vt:lpstr>Your Turn #1</vt:lpstr>
      <vt:lpstr>PowerPoint Presentation</vt:lpstr>
      <vt:lpstr>PowerPoint Presentation</vt:lpstr>
      <vt:lpstr>Your Turn #2</vt:lpstr>
      <vt:lpstr>group_by()</vt:lpstr>
      <vt:lpstr>PowerPoint Presentation</vt:lpstr>
      <vt:lpstr>PowerPoint Presentation</vt:lpstr>
      <vt:lpstr>PowerPoint Presentation</vt:lpstr>
      <vt:lpstr>PowerPoint Presentation</vt:lpstr>
      <vt:lpstr>group_by() %&gt;% summarize()</vt:lpstr>
      <vt:lpstr>PowerPoint Presentation</vt:lpstr>
      <vt:lpstr>PowerPoint Presentation</vt:lpstr>
      <vt:lpstr>PowerPoint Presentation</vt:lpstr>
      <vt:lpstr>Your Turn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Rudolf, Joseph</cp:lastModifiedBy>
  <cp:revision>683</cp:revision>
  <cp:lastPrinted>2020-07-14T03:12:28Z</cp:lastPrinted>
  <dcterms:created xsi:type="dcterms:W3CDTF">2018-02-01T22:00:01Z</dcterms:created>
  <dcterms:modified xsi:type="dcterms:W3CDTF">2021-09-18T18:40:36Z</dcterms:modified>
</cp:coreProperties>
</file>